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82" r:id="rId3"/>
    <p:sldId id="291" r:id="rId4"/>
    <p:sldId id="281" r:id="rId5"/>
    <p:sldId id="257" r:id="rId6"/>
    <p:sldId id="293" r:id="rId7"/>
    <p:sldId id="294" r:id="rId8"/>
    <p:sldId id="295" r:id="rId9"/>
    <p:sldId id="296" r:id="rId10"/>
    <p:sldId id="290" r:id="rId11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2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B"/>
    <a:srgbClr val="283583"/>
    <a:srgbClr val="1D3176"/>
    <a:srgbClr val="1D3100"/>
    <a:srgbClr val="009FE3"/>
    <a:srgbClr val="0085CC"/>
    <a:srgbClr val="E9E8EC"/>
    <a:srgbClr val="0952A4"/>
    <a:srgbClr val="1E2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057" autoAdjust="0"/>
  </p:normalViewPr>
  <p:slideViewPr>
    <p:cSldViewPr snapToObjects="1">
      <p:cViewPr>
        <p:scale>
          <a:sx n="100" d="100"/>
          <a:sy n="100" d="100"/>
        </p:scale>
        <p:origin x="738" y="1956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13/04/2016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0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421392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115212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784479" y="7135604"/>
            <a:ext cx="367240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900" baseline="0" dirty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6" y="541065"/>
            <a:ext cx="2517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071"/>
            <a:ext cx="1068705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flipH="1" flipV="1">
            <a:off x="0" y="5760642"/>
            <a:ext cx="10688638" cy="1802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"/>
          <p:cNvSpPr txBox="1"/>
          <p:nvPr/>
        </p:nvSpPr>
        <p:spPr>
          <a:xfrm>
            <a:off x="628908" y="5785073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Operativos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3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40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83" y="5951816"/>
            <a:ext cx="1994286" cy="3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49" y="5951816"/>
            <a:ext cx="625231" cy="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80" y="5951816"/>
            <a:ext cx="499714" cy="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13" y="2438286"/>
            <a:ext cx="77184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3" y="3971864"/>
            <a:ext cx="3567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4"/>
          <p:cNvSpPr txBox="1"/>
          <p:nvPr/>
        </p:nvSpPr>
        <p:spPr>
          <a:xfrm>
            <a:off x="7848579" y="5371646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E2470"/>
                </a:solidFill>
                <a:latin typeface="Gill Sans MT Light"/>
                <a:cs typeface="Gill Sans MT Light"/>
              </a:rPr>
              <a:t>Paloma Baquero Dancausa</a:t>
            </a:r>
            <a:endParaRPr lang="en-US" sz="1600" dirty="0">
              <a:solidFill>
                <a:srgbClr val="1E2470"/>
              </a:solidFill>
              <a:latin typeface="Gill Sans M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4479" y="188855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585882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LEY 47/2006, GENERAL PRESUPUESTARIA  (1)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90526" y="2197249"/>
            <a:ext cx="17134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Programación</a:t>
            </a: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Gestión</a:t>
            </a: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Escenario plurianual</a:t>
            </a:r>
            <a:endParaRPr lang="es-ES_tradnl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" y="1802349"/>
            <a:ext cx="3190237" cy="328447"/>
          </a:xfrm>
          <a:prstGeom prst="rect">
            <a:avLst/>
          </a:prstGeom>
          <a:noFill/>
        </p:spPr>
        <p:txBody>
          <a:bodyPr wrap="square" lIns="0" tIns="0" rIns="0" bIns="50951" rtlCol="0" anchor="ctr">
            <a:spAutoFit/>
          </a:bodyPr>
          <a:lstStyle/>
          <a:p>
            <a:r>
              <a:rPr lang="en-US" sz="1800" dirty="0" err="1">
                <a:solidFill>
                  <a:srgbClr val="009FE3"/>
                </a:solidFill>
                <a:latin typeface="Gill Sans MT Light"/>
                <a:cs typeface="Gill Sans MT Light"/>
              </a:rPr>
              <a:t>Principios</a:t>
            </a:r>
            <a:r>
              <a:rPr lang="en-US" sz="1800" dirty="0">
                <a:solidFill>
                  <a:srgbClr val="009FE3"/>
                </a:solidFill>
                <a:latin typeface="Gill Sans MT Light"/>
                <a:cs typeface="Gill Sans MT Light"/>
              </a:rPr>
              <a:t> y </a:t>
            </a:r>
            <a:r>
              <a:rPr lang="en-US" sz="1800" dirty="0" err="1">
                <a:solidFill>
                  <a:srgbClr val="009FE3"/>
                </a:solidFill>
                <a:latin typeface="Gill Sans MT Light"/>
                <a:cs typeface="Gill Sans MT Light"/>
              </a:rPr>
              <a:t>reglas</a:t>
            </a:r>
            <a:endParaRPr lang="en-US" sz="18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346203" y="2130796"/>
            <a:ext cx="2534030" cy="18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Estabilidad</a:t>
            </a:r>
            <a:endParaRPr lang="es-ES_tradnl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Sostenibilidad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PLURIANUALIDAD</a:t>
            </a: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Transparencia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Eficiencia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Responsabilidad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Lealtad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0527" y="2146185"/>
            <a:ext cx="1713432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319983" y="2130796"/>
            <a:ext cx="8136905" cy="1539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19983" y="4069457"/>
            <a:ext cx="8136905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2356436" y="4018049"/>
            <a:ext cx="6407813" cy="14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Presupuesto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anual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Dentro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del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limite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del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escenario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plurianual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Créditos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con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finalidad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concreta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Créditos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con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caracter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limitativo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y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vinculante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Destinados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a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satisfacer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las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obligaciones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del Estado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319983" y="5673841"/>
            <a:ext cx="8136905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7695659" y="2146186"/>
            <a:ext cx="2760778" cy="18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Valoración por órgano competente</a:t>
            </a: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Supeditadas a las disponibilidades presupuestarias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 bwMode="auto">
          <a:xfrm>
            <a:off x="4311283" y="2130795"/>
            <a:ext cx="3384376" cy="18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Disposiciones legales y reglamentarias</a:t>
            </a:r>
            <a:endParaRPr lang="es-ES_tradnl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Actos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admnistractivos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Contratos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Convenios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colaboración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Cualquier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otra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actuación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 bwMode="auto">
          <a:xfrm>
            <a:off x="2319983" y="5679749"/>
            <a:ext cx="6407813" cy="14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Límites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previsonales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ingresos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y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gastos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para 3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ejercicios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Ajustados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a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objetivos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estabilidad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Contenido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coherente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con planes y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programas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sectoriales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18" name="17 Cerrar llave"/>
          <p:cNvSpPr/>
          <p:nvPr/>
        </p:nvSpPr>
        <p:spPr>
          <a:xfrm>
            <a:off x="7576567" y="2413273"/>
            <a:ext cx="45719" cy="11521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errar llave"/>
          <p:cNvSpPr/>
          <p:nvPr/>
        </p:nvSpPr>
        <p:spPr>
          <a:xfrm>
            <a:off x="4120183" y="2197248"/>
            <a:ext cx="45719" cy="17710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LEY 47/2006, GENERAL PRESUPUESTARIA  (2)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90526" y="2197249"/>
            <a:ext cx="17134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Elaboración presupuesto anual</a:t>
            </a: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2000"/>
              </a:lnSpc>
              <a:spcAft>
                <a:spcPts val="16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" y="1802349"/>
            <a:ext cx="3190237" cy="328447"/>
          </a:xfrm>
          <a:prstGeom prst="rect">
            <a:avLst/>
          </a:prstGeom>
          <a:noFill/>
        </p:spPr>
        <p:txBody>
          <a:bodyPr wrap="square" lIns="0" tIns="0" rIns="0" bIns="50951" rtlCol="0" anchor="ctr">
            <a:spAutoFit/>
          </a:bodyPr>
          <a:lstStyle/>
          <a:p>
            <a:r>
              <a:rPr lang="en-US" sz="1800" dirty="0" err="1">
                <a:solidFill>
                  <a:srgbClr val="009FE3"/>
                </a:solidFill>
                <a:latin typeface="Gill Sans MT Light"/>
                <a:cs typeface="Gill Sans MT Light"/>
              </a:rPr>
              <a:t>Principios</a:t>
            </a:r>
            <a:r>
              <a:rPr lang="en-US" sz="1800" dirty="0">
                <a:solidFill>
                  <a:srgbClr val="009FE3"/>
                </a:solidFill>
                <a:latin typeface="Gill Sans MT Light"/>
                <a:cs typeface="Gill Sans MT Light"/>
              </a:rPr>
              <a:t> y </a:t>
            </a:r>
            <a:r>
              <a:rPr lang="en-US" sz="1800" dirty="0" err="1">
                <a:solidFill>
                  <a:srgbClr val="009FE3"/>
                </a:solidFill>
                <a:latin typeface="Gill Sans MT Light"/>
                <a:cs typeface="Gill Sans MT Light"/>
              </a:rPr>
              <a:t>reglas</a:t>
            </a:r>
            <a:endParaRPr lang="en-US" sz="18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346202" y="2130796"/>
            <a:ext cx="7577331" cy="46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Fijación del límite de gasto de acuerdo con el artículo 30 de la Ley 2/2012 de estabilidad Presupuestaria</a:t>
            </a: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Orden del Ministerio de Hacienda</a:t>
            </a:r>
          </a:p>
          <a:p>
            <a:pPr marL="1175507" lvl="2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75507" lvl="2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Criterios y limites cuantitativos		COMISIÓN POLITICAS DE GASTO</a:t>
            </a:r>
          </a:p>
          <a:p>
            <a:pPr marL="1175507" lvl="2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75507" lvl="2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Plazos de presentación de documentación </a:t>
            </a:r>
          </a:p>
          <a:p>
            <a:pPr marL="1175507" lvl="2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73038" lvl="2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Negociación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propuestas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  			COMISIONES ANÁLISIS DE PROGRAMAS</a:t>
            </a:r>
          </a:p>
          <a:p>
            <a:pPr marL="173038" lvl="2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73038" lvl="2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Triple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estructura</a:t>
            </a:r>
            <a:r>
              <a:rPr lang="en-U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presupuestaria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73038" lvl="2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68546" lvl="4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Orgánica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68546" lvl="4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68546" lvl="4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Funcional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68546" lvl="4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168546" lvl="4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Económica</a:t>
            </a: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73038" lvl="2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73038" lvl="2" indent="-173038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0527" y="2146185"/>
            <a:ext cx="1713432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319983" y="2130796"/>
            <a:ext cx="8136905" cy="1539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>
            <a:off x="6134867" y="3493393"/>
            <a:ext cx="5776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696247" y="442949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errar llave"/>
          <p:cNvSpPr/>
          <p:nvPr/>
        </p:nvSpPr>
        <p:spPr>
          <a:xfrm>
            <a:off x="4696247" y="5293593"/>
            <a:ext cx="216024" cy="12241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5920383" y="4968234"/>
            <a:ext cx="2760778" cy="18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Gill Sans MT Light"/>
                <a:cs typeface="Gill Sans MT Light"/>
              </a:rPr>
              <a:t>DDI</a:t>
            </a:r>
          </a:p>
          <a:p>
            <a:pPr marL="677754" lvl="1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800" dirty="0" err="1">
                <a:solidFill>
                  <a:srgbClr val="C00000"/>
                </a:solidFill>
                <a:latin typeface="Gill Sans MT Light"/>
                <a:cs typeface="Gill Sans MT Light"/>
              </a:rPr>
              <a:t>Partida</a:t>
            </a:r>
            <a:endParaRPr lang="en-US" sz="1800" dirty="0">
              <a:solidFill>
                <a:srgbClr val="C00000"/>
              </a:solidFill>
              <a:latin typeface="Gill Sans MT Light"/>
              <a:cs typeface="Gill Sans MT Light"/>
            </a:endParaRPr>
          </a:p>
          <a:p>
            <a:pPr marL="677754" lvl="1" indent="-180000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n-US" sz="1800" dirty="0" err="1">
                <a:solidFill>
                  <a:srgbClr val="C00000"/>
                </a:solidFill>
                <a:latin typeface="Gill Sans MT Light"/>
                <a:cs typeface="Gill Sans MT Light"/>
              </a:rPr>
              <a:t>Epígrafe</a:t>
            </a:r>
            <a:endParaRPr lang="en-US" sz="1800" dirty="0">
              <a:solidFill>
                <a:srgbClr val="C00000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7432551" y="4789537"/>
            <a:ext cx="792088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5416327" y="5797649"/>
            <a:ext cx="504056" cy="893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1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772319" y="2047935"/>
            <a:ext cx="9220200" cy="1588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812800"/>
            <a:ext cx="9618663" cy="4540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ill Sans MT Light"/>
                <a:cs typeface="Gill Sans MT Light"/>
              </a:rPr>
              <a:t>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3759" y="771450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ESQUEMA DEL PROCESO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cxnSp>
        <p:nvCxnSpPr>
          <p:cNvPr id="11" name="Straight Connector 14"/>
          <p:cNvCxnSpPr/>
          <p:nvPr/>
        </p:nvCxnSpPr>
        <p:spPr>
          <a:xfrm>
            <a:off x="772319" y="2047935"/>
            <a:ext cx="9220200" cy="1588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239863" y="163715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Información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72319" y="2341265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Programación de actuaciones a corto y medio plazo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96008" y="3781425"/>
            <a:ext cx="267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Sistema de información contable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96008" y="5005561"/>
            <a:ext cx="267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Expedientes para informe y autorización de Consejo de Ministros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141168" y="2731482"/>
            <a:ext cx="8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OP’s</a:t>
            </a:r>
            <a:endParaRPr lang="es-ES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757265" y="164941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Agentes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051349" y="4625687"/>
            <a:ext cx="88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DGP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009629" y="2730350"/>
            <a:ext cx="1536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Propuesta OP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022850" y="4625687"/>
            <a:ext cx="188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Propuesta DGP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424439" y="366120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Negociación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152631" y="3368813"/>
            <a:ext cx="183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Escenario</a:t>
            </a:r>
          </a:p>
          <a:p>
            <a:endParaRPr lang="es-ES" sz="1600" dirty="0"/>
          </a:p>
          <a:p>
            <a:r>
              <a:rPr lang="es-ES" sz="1600" dirty="0"/>
              <a:t>Presupuesto anual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1095847" y="1637154"/>
            <a:ext cx="1584176" cy="3385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54" y="1649413"/>
            <a:ext cx="1682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9" y="2263180"/>
            <a:ext cx="3215022" cy="8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9" y="3661201"/>
            <a:ext cx="3215022" cy="8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9" y="4964241"/>
            <a:ext cx="3382317" cy="10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 redondeado"/>
          <p:cNvSpPr/>
          <p:nvPr/>
        </p:nvSpPr>
        <p:spPr>
          <a:xfrm>
            <a:off x="4128418" y="2731482"/>
            <a:ext cx="639837" cy="3597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 redondeado"/>
          <p:cNvSpPr/>
          <p:nvPr/>
        </p:nvSpPr>
        <p:spPr>
          <a:xfrm>
            <a:off x="4187787" y="4604524"/>
            <a:ext cx="639837" cy="3597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32 Conector recto de flecha"/>
          <p:cNvCxnSpPr>
            <a:stCxn id="28" idx="3"/>
          </p:cNvCxnSpPr>
          <p:nvPr/>
        </p:nvCxnSpPr>
        <p:spPr>
          <a:xfrm>
            <a:off x="3666331" y="2677190"/>
            <a:ext cx="326629" cy="222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3696891" y="3368813"/>
            <a:ext cx="354161" cy="584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3742520" y="4075210"/>
            <a:ext cx="358142" cy="414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30" idx="3"/>
          </p:cNvCxnSpPr>
          <p:nvPr/>
        </p:nvCxnSpPr>
        <p:spPr>
          <a:xfrm flipV="1">
            <a:off x="3833626" y="5005561"/>
            <a:ext cx="354161" cy="483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1" y="2730350"/>
            <a:ext cx="1682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64" y="4606112"/>
            <a:ext cx="1682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32" y="3641823"/>
            <a:ext cx="1682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31" y="3195775"/>
            <a:ext cx="2016224" cy="13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40 Conector recto de flecha"/>
          <p:cNvCxnSpPr/>
          <p:nvPr/>
        </p:nvCxnSpPr>
        <p:spPr>
          <a:xfrm>
            <a:off x="6630714" y="3163737"/>
            <a:ext cx="405793" cy="478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38" idx="3"/>
            <a:endCxn id="39" idx="2"/>
          </p:cNvCxnSpPr>
          <p:nvPr/>
        </p:nvCxnSpPr>
        <p:spPr>
          <a:xfrm flipV="1">
            <a:off x="6630714" y="4075210"/>
            <a:ext cx="405793" cy="747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39" idx="3"/>
          </p:cNvCxnSpPr>
          <p:nvPr/>
        </p:nvCxnSpPr>
        <p:spPr>
          <a:xfrm flipV="1">
            <a:off x="7877882" y="3858516"/>
            <a:ext cx="27474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 flipH="1">
            <a:off x="4827623" y="2272630"/>
            <a:ext cx="2005986" cy="3216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6545783" y="5247259"/>
            <a:ext cx="364877" cy="4063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7216527" y="548895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QUANTO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7216527" y="5247259"/>
            <a:ext cx="1440160" cy="9824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6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83" y="1455797"/>
            <a:ext cx="3681350" cy="520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INFORMACIÓN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759" y="1455797"/>
            <a:ext cx="885698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Programas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 y planes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actuación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 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corto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 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medio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plazo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735807" y="1952625"/>
            <a:ext cx="9028112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Planificación del órgano gestor en la materia que le es propia</a:t>
            </a:r>
          </a:p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283583"/>
                </a:solidFill>
                <a:latin typeface="Gill Sans MT Light"/>
                <a:cs typeface="Gill Sans MT Light"/>
              </a:rPr>
              <a:t>	Planes de </a:t>
            </a:r>
            <a:r>
              <a:rPr lang="en-US" sz="16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actuación</a:t>
            </a:r>
            <a:r>
              <a:rPr lang="en-US" sz="1600" dirty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n-US" sz="16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sectoriales</a:t>
            </a:r>
            <a:r>
              <a:rPr lang="en-US" sz="1600" dirty="0">
                <a:solidFill>
                  <a:srgbClr val="283583"/>
                </a:solidFill>
                <a:latin typeface="Gill Sans MT Light"/>
                <a:cs typeface="Gill Sans MT Light"/>
              </a:rPr>
              <a:t> (PITVI)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5747" y="3041540"/>
            <a:ext cx="885698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Sistema 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de 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información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contable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99590" y="3494960"/>
            <a:ext cx="9028112" cy="5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Recoge todos los compromisos ciertos en el momento en que se adquieren </a:t>
            </a:r>
            <a:endParaRPr lang="en-US" sz="16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3759" y="4104633"/>
            <a:ext cx="885698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Expediente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s para 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informe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712666" y="4577639"/>
            <a:ext cx="9028112" cy="23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Disposiciones legales y reglamentarias 		</a:t>
            </a:r>
            <a:r>
              <a:rPr lang="es-ES" sz="1800" b="1" dirty="0">
                <a:solidFill>
                  <a:srgbClr val="C00000"/>
                </a:solidFill>
                <a:latin typeface="Gill Sans MT Light"/>
                <a:cs typeface="Gill Sans MT Light"/>
              </a:rPr>
              <a:t>MAIN</a:t>
            </a:r>
          </a:p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Actos administrativos</a:t>
            </a:r>
          </a:p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Contratos</a:t>
            </a:r>
          </a:p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Convenios de colaboración</a:t>
            </a:r>
          </a:p>
          <a:p>
            <a:pPr defTabSz="995507" eaLnBrk="0" fontAlgn="base" hangingPunct="0">
              <a:lnSpc>
                <a:spcPts val="2200"/>
              </a:lnSpc>
              <a:spcBef>
                <a:spcPts val="384"/>
              </a:spcBef>
              <a:spcAft>
                <a:spcPts val="1200"/>
              </a:spcAft>
              <a:defRPr/>
            </a:pPr>
            <a:r>
              <a:rPr lang="es-ES" sz="1600" dirty="0">
                <a:solidFill>
                  <a:srgbClr val="032478"/>
                </a:solidFill>
                <a:latin typeface="Gill Sans MT Light"/>
                <a:cs typeface="Gill Sans MT Light"/>
              </a:rPr>
              <a:t>Cualquier otra actuación</a:t>
            </a:r>
            <a:endParaRPr lang="en-US" sz="16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674807" y="4861545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DOCUMENTO DE DISCUSIÓN INTERNA (QUANTO 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Escenarios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8749" r="1556" b="2489"/>
          <a:stretch/>
        </p:blipFill>
        <p:spPr bwMode="auto">
          <a:xfrm>
            <a:off x="879823" y="1475278"/>
            <a:ext cx="9043710" cy="54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DOCUMENTO DE DISCUSIÓN INTERNA (QUANTO 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Escenarios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1933" r="1307" b="2118"/>
          <a:stretch/>
        </p:blipFill>
        <p:spPr bwMode="auto">
          <a:xfrm>
            <a:off x="892459" y="1442518"/>
            <a:ext cx="9043200" cy="54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PRESUPUESTO ANNUAL (QUANTO 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Créditos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 y 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dotaciones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471264"/>
            <a:ext cx="8606953" cy="53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4213" r="3501" b="3320"/>
          <a:stretch/>
        </p:blipFill>
        <p:spPr bwMode="auto">
          <a:xfrm>
            <a:off x="2391991" y="51405"/>
            <a:ext cx="5297745" cy="751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3759" y="965805"/>
            <a:ext cx="2952328" cy="16634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PRESUPUESTO ANUAL 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(</a:t>
            </a:r>
            <a:r>
              <a:rPr lang="en-US" dirty="0" err="1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PGenet</a:t>
            </a:r>
            <a:r>
              <a:rPr lang="en-US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79906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276</Words>
  <Application>Microsoft Office PowerPoint</Application>
  <PresentationFormat>Personalizado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m</dc:creator>
  <cp:lastModifiedBy>Baquero Dancausa, Paloma</cp:lastModifiedBy>
  <cp:revision>395</cp:revision>
  <cp:lastPrinted>2015-10-05T12:16:39Z</cp:lastPrinted>
  <dcterms:created xsi:type="dcterms:W3CDTF">2013-05-13T14:24:26Z</dcterms:created>
  <dcterms:modified xsi:type="dcterms:W3CDTF">2016-04-13T08:42:08Z</dcterms:modified>
</cp:coreProperties>
</file>